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Knewave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hcIvHGFYnlhKKiRLMW9yY7nTqo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19" Type="http://customschemas.google.com/relationships/presentationmetadata" Target="metadata"/><Relationship Id="rId18" Type="http://schemas.openxmlformats.org/officeDocument/2006/relationships/font" Target="fonts/Knewav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google.com/presentation/d/1kSuQyW5DTnkVaZEjGYCkfOxvzCqGEFzWBy4e9Uedd9k/preview?imm_mid=0f9b7e&amp;cmp=em-data-na-na-newsltr_20171213&amp;slide=id.g1e301fae90_1_568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de-DE"/>
              <a:t>Quelle: </a:t>
            </a:r>
            <a:r>
              <a:rPr lang="de-DE" u="sng">
                <a:solidFill>
                  <a:schemeClr val="hlink"/>
                </a:solidFill>
                <a:hlinkClick r:id="rId2"/>
              </a:rPr>
              <a:t>https://docs.google.com/presentation/d/1kSuQyW5DTnkVaZEjGYCkfOxvzCqGEFzWBy4e9Uedd9k/preview?imm_mid=0f9b7e&amp;cmp=em-data-na-na-newsltr_20171213&amp;slide=id.g1e301fae90_1_568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Trainingsdaten</a:t>
            </a:r>
            <a:endParaRPr/>
          </a:p>
        </p:txBody>
      </p:sp>
      <p:sp>
        <p:nvSpPr>
          <p:cNvPr id="199" name="Google Shape;19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Testdaten</a:t>
            </a:r>
            <a:endParaRPr/>
          </a:p>
        </p:txBody>
      </p:sp>
      <p:sp>
        <p:nvSpPr>
          <p:cNvPr id="219" name="Google Shape;21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Trainingsdaten</a:t>
            </a:r>
            <a:endParaRPr/>
          </a:p>
        </p:txBody>
      </p:sp>
      <p:sp>
        <p:nvSpPr>
          <p:cNvPr id="245" name="Google Shape;24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9" name="Google Shape;27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Testdaten</a:t>
            </a:r>
            <a:endParaRPr/>
          </a:p>
        </p:txBody>
      </p:sp>
      <p:sp>
        <p:nvSpPr>
          <p:cNvPr id="280" name="Google Shape;280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 Unplugged" type="title">
  <p:cSld name="TITLE">
    <p:bg>
      <p:bgPr>
        <a:solidFill>
          <a:srgbClr val="333333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ctrTitle"/>
          </p:nvPr>
        </p:nvSpPr>
        <p:spPr>
          <a:xfrm rot="-225173">
            <a:off x="415636" y="992826"/>
            <a:ext cx="11360761" cy="273667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Knewave"/>
              <a:buNone/>
              <a:defRPr sz="6933">
                <a:solidFill>
                  <a:srgbClr val="FFFFFF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/>
        </p:txBody>
      </p:sp>
      <p:sp>
        <p:nvSpPr>
          <p:cNvPr id="15" name="Google Shape;15;p10"/>
          <p:cNvSpPr txBox="1"/>
          <p:nvPr>
            <p:ph idx="1" type="subTitle"/>
          </p:nvPr>
        </p:nvSpPr>
        <p:spPr>
          <a:xfrm>
            <a:off x="3547833" y="3778833"/>
            <a:ext cx="8228400" cy="10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5E40"/>
              </a:buClr>
              <a:buSzPts val="2800"/>
              <a:buFont typeface="Roboto"/>
              <a:buNone/>
              <a:defRPr sz="3733">
                <a:solidFill>
                  <a:srgbClr val="D95E4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800"/>
              <a:buNone/>
              <a:defRPr sz="3733">
                <a:solidFill>
                  <a:srgbClr val="FF9900"/>
                </a:solidFill>
              </a:defRPr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7" name="Google Shape;17;p10"/>
          <p:cNvSpPr/>
          <p:nvPr/>
        </p:nvSpPr>
        <p:spPr>
          <a:xfrm rot="-2898112">
            <a:off x="1330397" y="1629585"/>
            <a:ext cx="58929" cy="52478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0"/>
          <p:cNvSpPr/>
          <p:nvPr/>
        </p:nvSpPr>
        <p:spPr>
          <a:xfrm rot="-1238819">
            <a:off x="3045250" y="722353"/>
            <a:ext cx="58989" cy="52491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0"/>
          <p:cNvSpPr/>
          <p:nvPr/>
        </p:nvSpPr>
        <p:spPr>
          <a:xfrm rot="-140238">
            <a:off x="5585166" y="620721"/>
            <a:ext cx="58849" cy="52489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0"/>
          <p:cNvSpPr/>
          <p:nvPr/>
        </p:nvSpPr>
        <p:spPr>
          <a:xfrm rot="1113458">
            <a:off x="8531593" y="519191"/>
            <a:ext cx="59072" cy="52468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/>
          <p:nvPr/>
        </p:nvSpPr>
        <p:spPr>
          <a:xfrm rot="3062261">
            <a:off x="10665108" y="1128763"/>
            <a:ext cx="59160" cy="52488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0"/>
          <p:cNvSpPr/>
          <p:nvPr/>
        </p:nvSpPr>
        <p:spPr>
          <a:xfrm rot="6513458">
            <a:off x="11071480" y="4075123"/>
            <a:ext cx="59072" cy="52494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/>
          <p:nvPr/>
        </p:nvSpPr>
        <p:spPr>
          <a:xfrm rot="10473580">
            <a:off x="9852281" y="5396140"/>
            <a:ext cx="59067" cy="52482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"/>
          <p:cNvSpPr/>
          <p:nvPr/>
        </p:nvSpPr>
        <p:spPr>
          <a:xfrm rot="10473580">
            <a:off x="6804281" y="5396140"/>
            <a:ext cx="59067" cy="52482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0"/>
          <p:cNvSpPr/>
          <p:nvPr/>
        </p:nvSpPr>
        <p:spPr>
          <a:xfrm rot="-10002908">
            <a:off x="3959288" y="5193152"/>
            <a:ext cx="59184" cy="524685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0"/>
          <p:cNvSpPr/>
          <p:nvPr/>
        </p:nvSpPr>
        <p:spPr>
          <a:xfrm rot="-9081520">
            <a:off x="1520744" y="4482103"/>
            <a:ext cx="59249" cy="524573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0"/>
          <p:cNvSpPr/>
          <p:nvPr/>
        </p:nvSpPr>
        <p:spPr>
          <a:xfrm rot="-9081520">
            <a:off x="2841544" y="4685303"/>
            <a:ext cx="59249" cy="524573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 rot="10776772">
            <a:off x="5381593" y="5396737"/>
            <a:ext cx="59201" cy="524400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0"/>
          <p:cNvSpPr/>
          <p:nvPr/>
        </p:nvSpPr>
        <p:spPr>
          <a:xfrm rot="10381137">
            <a:off x="8531066" y="5498320"/>
            <a:ext cx="59239" cy="524384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0"/>
          <p:cNvSpPr/>
          <p:nvPr/>
        </p:nvSpPr>
        <p:spPr>
          <a:xfrm rot="4721404">
            <a:off x="11375881" y="2043998"/>
            <a:ext cx="59148" cy="524337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0"/>
          <p:cNvSpPr/>
          <p:nvPr/>
        </p:nvSpPr>
        <p:spPr>
          <a:xfrm rot="464866">
            <a:off x="6803883" y="824783"/>
            <a:ext cx="59341" cy="524224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0"/>
          <p:cNvSpPr/>
          <p:nvPr/>
        </p:nvSpPr>
        <p:spPr>
          <a:xfrm rot="-797092">
            <a:off x="4467187" y="1028017"/>
            <a:ext cx="59184" cy="524225"/>
          </a:xfrm>
          <a:prstGeom prst="rect">
            <a:avLst/>
          </a:prstGeom>
          <a:solidFill>
            <a:srgbClr val="00B79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0"/>
          <p:cNvSpPr/>
          <p:nvPr/>
        </p:nvSpPr>
        <p:spPr>
          <a:xfrm rot="-1732892">
            <a:off x="1852713" y="939833"/>
            <a:ext cx="411593" cy="294145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0"/>
          <p:cNvSpPr/>
          <p:nvPr/>
        </p:nvSpPr>
        <p:spPr>
          <a:xfrm rot="10800000">
            <a:off x="6005889" y="483520"/>
            <a:ext cx="411600" cy="294000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0"/>
          <p:cNvSpPr/>
          <p:nvPr/>
        </p:nvSpPr>
        <p:spPr>
          <a:xfrm rot="9195639">
            <a:off x="9524714" y="736286"/>
            <a:ext cx="411617" cy="293911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0"/>
          <p:cNvSpPr/>
          <p:nvPr/>
        </p:nvSpPr>
        <p:spPr>
          <a:xfrm rot="9195639">
            <a:off x="2163481" y="4800653"/>
            <a:ext cx="411617" cy="293911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/>
          <p:nvPr/>
        </p:nvSpPr>
        <p:spPr>
          <a:xfrm rot="-6823502">
            <a:off x="9018132" y="5308689"/>
            <a:ext cx="411584" cy="293721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2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 1">
  <p:cSld name="Leer 1">
    <p:bg>
      <p:bgPr>
        <a:solidFill>
          <a:srgbClr val="333333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3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79" name="Google Shape;79;p33"/>
          <p:cNvSpPr txBox="1"/>
          <p:nvPr>
            <p:ph type="ctrTitle"/>
          </p:nvPr>
        </p:nvSpPr>
        <p:spPr>
          <a:xfrm rot="-225099">
            <a:off x="1696092" y="1902804"/>
            <a:ext cx="8937553" cy="273667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Knewave"/>
              <a:buNone/>
              <a:defRPr sz="6933">
                <a:solidFill>
                  <a:srgbClr val="FFFFFF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/>
        </p:txBody>
      </p:sp>
      <p:sp>
        <p:nvSpPr>
          <p:cNvPr id="80" name="Google Shape;80;p33"/>
          <p:cNvSpPr txBox="1"/>
          <p:nvPr>
            <p:ph idx="1" type="body"/>
          </p:nvPr>
        </p:nvSpPr>
        <p:spPr>
          <a:xfrm>
            <a:off x="415600" y="5123600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5E40"/>
              </a:buClr>
              <a:buSzPts val="1800"/>
              <a:buChar char="●"/>
              <a:defRPr>
                <a:solidFill>
                  <a:srgbClr val="D95E40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●"/>
              <a:defRPr>
                <a:solidFill>
                  <a:srgbClr val="D95E40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●"/>
              <a:defRPr>
                <a:solidFill>
                  <a:srgbClr val="D95E40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D95E40"/>
              </a:buClr>
              <a:buSzPts val="1400"/>
              <a:buChar char="○"/>
              <a:defRPr>
                <a:solidFill>
                  <a:srgbClr val="D95E40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D95E40"/>
              </a:buClr>
              <a:buSzPts val="1400"/>
              <a:buChar char="■"/>
              <a:defRPr>
                <a:solidFill>
                  <a:srgbClr val="D95E4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 1 1">
  <p:cSld name="Leer 1 1">
    <p:bg>
      <p:bgPr>
        <a:solidFill>
          <a:srgbClr val="333333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4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83" name="Google Shape;83;p34"/>
          <p:cNvSpPr txBox="1"/>
          <p:nvPr/>
        </p:nvSpPr>
        <p:spPr>
          <a:xfrm rot="-305756">
            <a:off x="1914513" y="1956054"/>
            <a:ext cx="8173507" cy="280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Arial"/>
              <a:buNone/>
            </a:pPr>
            <a:r>
              <a:rPr b="0" i="0" lang="de-DE" sz="6400" u="none" cap="none" strike="noStrike">
                <a:solidFill>
                  <a:srgbClr val="FAFFF4"/>
                </a:solidFill>
                <a:latin typeface="Knewave"/>
                <a:ea typeface="Knewave"/>
                <a:cs typeface="Knewave"/>
                <a:sym typeface="Knewave"/>
              </a:rPr>
              <a:t>Vielen Dank für die Aufmerksamkeit</a:t>
            </a:r>
            <a:endParaRPr b="0" i="0" sz="6400" u="none" cap="none" strike="noStrike">
              <a:solidFill>
                <a:srgbClr val="FAFFF4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84" name="Google Shape;84;p34"/>
          <p:cNvSpPr txBox="1"/>
          <p:nvPr/>
        </p:nvSpPr>
        <p:spPr>
          <a:xfrm>
            <a:off x="2959800" y="4529533"/>
            <a:ext cx="6292000" cy="6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de-DE" sz="2400" u="none" cap="none" strike="noStrike">
                <a:solidFill>
                  <a:srgbClr val="D95E40"/>
                </a:solidFill>
                <a:latin typeface="Arial"/>
                <a:ea typeface="Arial"/>
                <a:cs typeface="Arial"/>
                <a:sym typeface="Arial"/>
              </a:rPr>
              <a:t>ddi.cs.fau.de</a:t>
            </a:r>
            <a:endParaRPr b="1" i="0" sz="2400" u="none" cap="none" strike="noStrike">
              <a:solidFill>
                <a:srgbClr val="D95E4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4"/>
          <p:cNvSpPr/>
          <p:nvPr/>
        </p:nvSpPr>
        <p:spPr>
          <a:xfrm rot="-1732892">
            <a:off x="1852713" y="939833"/>
            <a:ext cx="411593" cy="29414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4"/>
          <p:cNvSpPr/>
          <p:nvPr/>
        </p:nvSpPr>
        <p:spPr>
          <a:xfrm rot="888354">
            <a:off x="10092398" y="1646309"/>
            <a:ext cx="411668" cy="29417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4"/>
          <p:cNvSpPr/>
          <p:nvPr/>
        </p:nvSpPr>
        <p:spPr>
          <a:xfrm rot="3474013">
            <a:off x="11060064" y="1535940"/>
            <a:ext cx="411747" cy="29421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4"/>
          <p:cNvSpPr/>
          <p:nvPr/>
        </p:nvSpPr>
        <p:spPr>
          <a:xfrm rot="5025122">
            <a:off x="10497618" y="491025"/>
            <a:ext cx="411645" cy="29414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4"/>
          <p:cNvSpPr/>
          <p:nvPr/>
        </p:nvSpPr>
        <p:spPr>
          <a:xfrm rot="5025122">
            <a:off x="1174618" y="1929092"/>
            <a:ext cx="411645" cy="29414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4"/>
          <p:cNvSpPr/>
          <p:nvPr/>
        </p:nvSpPr>
        <p:spPr>
          <a:xfrm rot="3036053">
            <a:off x="837445" y="191808"/>
            <a:ext cx="411521" cy="29413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4"/>
          <p:cNvSpPr/>
          <p:nvPr/>
        </p:nvSpPr>
        <p:spPr>
          <a:xfrm rot="3036053">
            <a:off x="-96222" y="3211342"/>
            <a:ext cx="411521" cy="29413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4"/>
          <p:cNvSpPr/>
          <p:nvPr/>
        </p:nvSpPr>
        <p:spPr>
          <a:xfrm rot="3036053">
            <a:off x="837445" y="5818175"/>
            <a:ext cx="411521" cy="29413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4"/>
          <p:cNvSpPr/>
          <p:nvPr/>
        </p:nvSpPr>
        <p:spPr>
          <a:xfrm rot="3036053">
            <a:off x="392178" y="6746642"/>
            <a:ext cx="411521" cy="29413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34"/>
          <p:cNvSpPr/>
          <p:nvPr/>
        </p:nvSpPr>
        <p:spPr>
          <a:xfrm rot="-2910308">
            <a:off x="9102282" y="4757239"/>
            <a:ext cx="411741" cy="294148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4"/>
          <p:cNvSpPr/>
          <p:nvPr/>
        </p:nvSpPr>
        <p:spPr>
          <a:xfrm rot="-1153620">
            <a:off x="10878936" y="5128036"/>
            <a:ext cx="411768" cy="293993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4"/>
          <p:cNvSpPr/>
          <p:nvPr/>
        </p:nvSpPr>
        <p:spPr>
          <a:xfrm rot="-3161763">
            <a:off x="10092407" y="6075961"/>
            <a:ext cx="411852" cy="294007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überschrift 1">
  <p:cSld name="Abschnittsüberschrift 1">
    <p:bg>
      <p:bgPr>
        <a:solidFill>
          <a:srgbClr val="D95E4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"/>
          <p:cNvSpPr txBox="1"/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  <a:defRPr sz="4800"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05" name="Google Shape;105;p12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06" name="Google Shape;106;p12"/>
          <p:cNvSpPr/>
          <p:nvPr/>
        </p:nvSpPr>
        <p:spPr>
          <a:xfrm rot="1764378">
            <a:off x="882042" y="248458"/>
            <a:ext cx="411405" cy="293917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2"/>
          <p:cNvSpPr/>
          <p:nvPr/>
        </p:nvSpPr>
        <p:spPr>
          <a:xfrm rot="-1732892">
            <a:off x="-156821" y="705533"/>
            <a:ext cx="411593" cy="29414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11" name="Google Shape;11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7" name="Google Shape;12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0" name="Google Shape;140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2" name="Google Shape;142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AFFF4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 txBox="1"/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4800"/>
              <a:buFont typeface="Knewave"/>
              <a:buNone/>
              <a:defRPr sz="6400">
                <a:solidFill>
                  <a:srgbClr val="00B796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40" name="Google Shape;40;p24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41" name="Google Shape;41;p24"/>
          <p:cNvSpPr/>
          <p:nvPr/>
        </p:nvSpPr>
        <p:spPr>
          <a:xfrm rot="1764378">
            <a:off x="1499875" y="601291"/>
            <a:ext cx="411405" cy="293917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4"/>
          <p:cNvSpPr/>
          <p:nvPr/>
        </p:nvSpPr>
        <p:spPr>
          <a:xfrm rot="-1732892">
            <a:off x="461013" y="1058366"/>
            <a:ext cx="411593" cy="294145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4"/>
          <p:cNvSpPr/>
          <p:nvPr/>
        </p:nvSpPr>
        <p:spPr>
          <a:xfrm rot="-1571483">
            <a:off x="11028604" y="6217692"/>
            <a:ext cx="411445" cy="294096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4"/>
          <p:cNvSpPr/>
          <p:nvPr/>
        </p:nvSpPr>
        <p:spPr>
          <a:xfrm rot="-3931703">
            <a:off x="11212368" y="5594263"/>
            <a:ext cx="411353" cy="294099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4"/>
          <p:cNvSpPr/>
          <p:nvPr/>
        </p:nvSpPr>
        <p:spPr>
          <a:xfrm rot="-3931703">
            <a:off x="12041534" y="5366229"/>
            <a:ext cx="411353" cy="294099"/>
          </a:xfrm>
          <a:prstGeom prst="triangle">
            <a:avLst>
              <a:gd fmla="val 50000" name="adj"/>
            </a:avLst>
          </a:prstGeom>
          <a:solidFill>
            <a:srgbClr val="00B79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4" name="Google Shape;154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5" name="Google Shape;15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2" name="Google Shape;1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8" name="Google Shape;16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4" name="Google Shape;17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überschrift 1">
  <p:cSld name="Abschnittsüberschrift 1">
    <p:bg>
      <p:bgPr>
        <a:solidFill>
          <a:srgbClr val="D95E40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5"/>
          <p:cNvSpPr txBox="1"/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  <a:defRPr sz="4800"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48" name="Google Shape;48;p25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49" name="Google Shape;49;p25"/>
          <p:cNvSpPr/>
          <p:nvPr/>
        </p:nvSpPr>
        <p:spPr>
          <a:xfrm rot="1764378">
            <a:off x="882042" y="248458"/>
            <a:ext cx="411405" cy="293917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5"/>
          <p:cNvSpPr/>
          <p:nvPr/>
        </p:nvSpPr>
        <p:spPr>
          <a:xfrm rot="-1732892">
            <a:off x="-156821" y="705533"/>
            <a:ext cx="411593" cy="294145"/>
          </a:xfrm>
          <a:prstGeom prst="triangle">
            <a:avLst>
              <a:gd fmla="val 50000" name="adj"/>
            </a:avLst>
          </a:prstGeom>
          <a:solidFill>
            <a:srgbClr val="FAFFF4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rgbClr val="FAFFF4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6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2800"/>
              <a:buFont typeface="Roboto"/>
              <a:buNone/>
              <a:defRPr>
                <a:solidFill>
                  <a:srgbClr val="00B79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4" name="Google Shape;54;p26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Textkorpus 1">
  <p:cSld name="Titel und Textkorpus 1">
    <p:bg>
      <p:bgPr>
        <a:solidFill>
          <a:srgbClr val="D95E40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2800"/>
              <a:buFont typeface="Roboto"/>
              <a:buNone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27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8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●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FAFFF4"/>
              </a:buClr>
              <a:buSzPts val="1400"/>
              <a:buFont typeface="Roboto"/>
              <a:buChar char="○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FAFFF4"/>
              </a:buClr>
              <a:buSzPts val="1400"/>
              <a:buFont typeface="Roboto"/>
              <a:buChar char="■"/>
              <a:defRPr>
                <a:solidFill>
                  <a:srgbClr val="FAFFF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/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/>
        </p:txBody>
      </p:sp>
      <p:sp>
        <p:nvSpPr>
          <p:cNvPr id="61" name="Google Shape;61;p28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bg>
      <p:bgPr>
        <a:solidFill>
          <a:srgbClr val="00B796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9"/>
          <p:cNvSpPr txBox="1"/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4200"/>
              <a:buFont typeface="Knewave"/>
              <a:buNone/>
              <a:defRPr sz="5600">
                <a:solidFill>
                  <a:srgbClr val="FAFFF4"/>
                </a:solidFill>
                <a:latin typeface="Knewave"/>
                <a:ea typeface="Knewave"/>
                <a:cs typeface="Knewave"/>
                <a:sym typeface="Knewav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/>
        </p:txBody>
      </p:sp>
      <p:sp>
        <p:nvSpPr>
          <p:cNvPr id="65" name="Google Shape;65;p29"/>
          <p:cNvSpPr txBox="1"/>
          <p:nvPr>
            <p:ph idx="1" type="subTitle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None/>
              <a:defRPr sz="2800"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/>
        </p:txBody>
      </p:sp>
      <p:sp>
        <p:nvSpPr>
          <p:cNvPr id="66" name="Google Shape;66;p29"/>
          <p:cNvSpPr txBox="1"/>
          <p:nvPr>
            <p:ph idx="2" type="body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/>
          <p:nvPr>
            <p:ph idx="1" type="body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bg>
      <p:bgPr>
        <a:solidFill>
          <a:srgbClr val="00B796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1"/>
          <p:cNvSpPr txBox="1"/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2000"/>
              <a:buNone/>
              <a:defRPr sz="16000">
                <a:solidFill>
                  <a:srgbClr val="FAFFF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/>
        </p:txBody>
      </p:sp>
      <p:sp>
        <p:nvSpPr>
          <p:cNvPr id="73" name="Google Shape;73;p31"/>
          <p:cNvSpPr txBox="1"/>
          <p:nvPr>
            <p:ph idx="1" type="body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1800"/>
              <a:buChar char="●"/>
              <a:defRPr>
                <a:solidFill>
                  <a:srgbClr val="FAFFF4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buClr>
                <a:srgbClr val="000000"/>
              </a:buClr>
              <a:buSzPts val="1333"/>
              <a:buFont typeface="Arial"/>
              <a:buNone/>
              <a:defRPr sz="1333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FF4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796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B79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7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9" name="Google Shape;9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Google Shape;10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16.png"/><Relationship Id="rId13" Type="http://schemas.openxmlformats.org/officeDocument/2006/relationships/image" Target="../media/image15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.png"/><Relationship Id="rId14" Type="http://schemas.openxmlformats.org/officeDocument/2006/relationships/image" Target="../media/image11.png"/><Relationship Id="rId5" Type="http://schemas.openxmlformats.org/officeDocument/2006/relationships/image" Target="../media/image20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0" Type="http://schemas.openxmlformats.org/officeDocument/2006/relationships/image" Target="../media/image19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3.png"/><Relationship Id="rId8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image" Target="../media/image32.png"/><Relationship Id="rId22" Type="http://schemas.openxmlformats.org/officeDocument/2006/relationships/image" Target="../media/image30.png"/><Relationship Id="rId21" Type="http://schemas.openxmlformats.org/officeDocument/2006/relationships/image" Target="../media/image31.png"/><Relationship Id="rId24" Type="http://schemas.openxmlformats.org/officeDocument/2006/relationships/image" Target="../media/image27.png"/><Relationship Id="rId23" Type="http://schemas.openxmlformats.org/officeDocument/2006/relationships/image" Target="../media/image22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26" Type="http://schemas.openxmlformats.org/officeDocument/2006/relationships/image" Target="../media/image40.png"/><Relationship Id="rId25" Type="http://schemas.openxmlformats.org/officeDocument/2006/relationships/image" Target="../media/image41.png"/><Relationship Id="rId28" Type="http://schemas.openxmlformats.org/officeDocument/2006/relationships/image" Target="../media/image29.png"/><Relationship Id="rId27" Type="http://schemas.openxmlformats.org/officeDocument/2006/relationships/image" Target="../media/image26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29" Type="http://schemas.openxmlformats.org/officeDocument/2006/relationships/image" Target="../media/image36.png"/><Relationship Id="rId7" Type="http://schemas.openxmlformats.org/officeDocument/2006/relationships/image" Target="../media/image15.png"/><Relationship Id="rId8" Type="http://schemas.openxmlformats.org/officeDocument/2006/relationships/image" Target="../media/image18.png"/><Relationship Id="rId11" Type="http://schemas.openxmlformats.org/officeDocument/2006/relationships/image" Target="../media/image12.png"/><Relationship Id="rId10" Type="http://schemas.openxmlformats.org/officeDocument/2006/relationships/image" Target="../media/image5.png"/><Relationship Id="rId13" Type="http://schemas.openxmlformats.org/officeDocument/2006/relationships/image" Target="../media/image8.png"/><Relationship Id="rId12" Type="http://schemas.openxmlformats.org/officeDocument/2006/relationships/image" Target="../media/image4.png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7" Type="http://schemas.openxmlformats.org/officeDocument/2006/relationships/image" Target="../media/image28.png"/><Relationship Id="rId16" Type="http://schemas.openxmlformats.org/officeDocument/2006/relationships/image" Target="../media/image25.png"/><Relationship Id="rId19" Type="http://schemas.openxmlformats.org/officeDocument/2006/relationships/image" Target="../media/image23.png"/><Relationship Id="rId18" Type="http://schemas.openxmlformats.org/officeDocument/2006/relationships/image" Target="../media/image3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19.png"/><Relationship Id="rId5" Type="http://schemas.openxmlformats.org/officeDocument/2006/relationships/image" Target="../media/image11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9.png"/><Relationship Id="rId11" Type="http://schemas.openxmlformats.org/officeDocument/2006/relationships/image" Target="../media/image24.png"/><Relationship Id="rId10" Type="http://schemas.openxmlformats.org/officeDocument/2006/relationships/image" Target="../media/image39.png"/><Relationship Id="rId13" Type="http://schemas.openxmlformats.org/officeDocument/2006/relationships/image" Target="../media/image38.png"/><Relationship Id="rId12" Type="http://schemas.openxmlformats.org/officeDocument/2006/relationships/image" Target="../media/image35.png"/><Relationship Id="rId15" Type="http://schemas.openxmlformats.org/officeDocument/2006/relationships/image" Target="../media/image37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 txBox="1"/>
          <p:nvPr>
            <p:ph type="ctrTitle"/>
          </p:nvPr>
        </p:nvSpPr>
        <p:spPr>
          <a:xfrm rot="-225173">
            <a:off x="415636" y="992826"/>
            <a:ext cx="11360761" cy="2736673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Knewave"/>
              <a:buNone/>
            </a:pPr>
            <a:r>
              <a:rPr lang="de-DE" sz="9600"/>
              <a:t>AI UNPLUGGED</a:t>
            </a:r>
            <a:endParaRPr sz="9600"/>
          </a:p>
        </p:txBody>
      </p:sp>
      <p:sp>
        <p:nvSpPr>
          <p:cNvPr id="182" name="Google Shape;182;p1"/>
          <p:cNvSpPr txBox="1"/>
          <p:nvPr>
            <p:ph idx="1" type="subTitle"/>
          </p:nvPr>
        </p:nvSpPr>
        <p:spPr>
          <a:xfrm>
            <a:off x="4384833" y="3778833"/>
            <a:ext cx="6812000" cy="10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e-DE"/>
              <a:t>Unplugging Artificial Intelligence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"/>
          <p:cNvSpPr txBox="1"/>
          <p:nvPr>
            <p:ph type="title"/>
          </p:nvPr>
        </p:nvSpPr>
        <p:spPr>
          <a:xfrm>
            <a:off x="415600" y="387183"/>
            <a:ext cx="11360800" cy="1029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</a:pPr>
            <a:r>
              <a:rPr lang="de-DE" sz="3600"/>
              <a:t>Classification with Decision Trees: 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FFF4"/>
              </a:buClr>
              <a:buSzPts val="3600"/>
              <a:buFont typeface="Roboto"/>
              <a:buNone/>
            </a:pPr>
            <a:r>
              <a:rPr lang="de-DE" sz="3600"/>
              <a:t>The Good-Monkey-Bad-Monkey Game</a:t>
            </a:r>
            <a:endParaRPr sz="3600"/>
          </a:p>
        </p:txBody>
      </p:sp>
      <p:sp>
        <p:nvSpPr>
          <p:cNvPr id="188" name="Google Shape;188;p2"/>
          <p:cNvSpPr txBox="1"/>
          <p:nvPr/>
        </p:nvSpPr>
        <p:spPr>
          <a:xfrm>
            <a:off x="1664043" y="2792632"/>
            <a:ext cx="85098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Instead of using the cut-out picture cards, you can use this presentation for the monkey game. Feel free to adapt it to your needs.</a:t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40995" y="6297190"/>
            <a:ext cx="1157826" cy="41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"/>
          <p:cNvSpPr txBox="1"/>
          <p:nvPr/>
        </p:nvSpPr>
        <p:spPr>
          <a:xfrm>
            <a:off x="9572370" y="6272476"/>
            <a:ext cx="14004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Annabel Lindner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Stefan Seegerer</a:t>
            </a:r>
            <a:endParaRPr sz="1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Knewave"/>
              <a:buNone/>
            </a:pPr>
            <a:r>
              <a:rPr lang="de-DE">
                <a:latin typeface="Knewave"/>
                <a:ea typeface="Knewave"/>
                <a:cs typeface="Knewave"/>
                <a:sym typeface="Knewave"/>
              </a:rPr>
              <a:t>Version 1</a:t>
            </a:r>
            <a:endParaRPr>
              <a:latin typeface="Knewave"/>
              <a:ea typeface="Knewave"/>
              <a:cs typeface="Knewave"/>
              <a:sym typeface="Knewav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"/>
          <p:cNvSpPr txBox="1"/>
          <p:nvPr/>
        </p:nvSpPr>
        <p:spPr>
          <a:xfrm>
            <a:off x="1" y="428369"/>
            <a:ext cx="608143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2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02" name="Google Shape;202;p4"/>
          <p:cNvSpPr txBox="1"/>
          <p:nvPr/>
        </p:nvSpPr>
        <p:spPr>
          <a:xfrm>
            <a:off x="6094090" y="428369"/>
            <a:ext cx="609791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2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cxnSp>
        <p:nvCxnSpPr>
          <p:cNvPr id="203" name="Google Shape;203;p4"/>
          <p:cNvCxnSpPr/>
          <p:nvPr/>
        </p:nvCxnSpPr>
        <p:spPr>
          <a:xfrm>
            <a:off x="6087762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04" name="Google Shape;20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8590" y="1427484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0050" y="1427484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97130" y="1440584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98590" y="3195092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266303" y="1434998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64844" y="1427484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869713" y="1425146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266303" y="3195092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064844" y="3212756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869713" y="3206265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197293" y="4991749"/>
            <a:ext cx="1620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9059713" y="4991537"/>
            <a:ext cx="1620000" cy="16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6915" y="497875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81626" y="497875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37990" y="497875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210220" y="497875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4162" y="3305688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382756" y="3305688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03882" y="3305688"/>
            <a:ext cx="2196000" cy="219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210221" y="3305688"/>
            <a:ext cx="2196000" cy="21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5"/>
          <p:cNvSpPr txBox="1"/>
          <p:nvPr/>
        </p:nvSpPr>
        <p:spPr>
          <a:xfrm>
            <a:off x="454162" y="2815115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0" name="Google Shape;230;p5"/>
          <p:cNvSpPr txBox="1"/>
          <p:nvPr/>
        </p:nvSpPr>
        <p:spPr>
          <a:xfrm>
            <a:off x="9210221" y="2815115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1" name="Google Shape;231;p5"/>
          <p:cNvSpPr txBox="1"/>
          <p:nvPr/>
        </p:nvSpPr>
        <p:spPr>
          <a:xfrm>
            <a:off x="6296514" y="5622929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2" name="Google Shape;232;p5"/>
          <p:cNvSpPr txBox="1"/>
          <p:nvPr/>
        </p:nvSpPr>
        <p:spPr>
          <a:xfrm>
            <a:off x="3382809" y="2815115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6281574" y="2815115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454161" y="5622929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3382809" y="5622929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36" name="Google Shape;236;p5"/>
          <p:cNvSpPr txBox="1"/>
          <p:nvPr/>
        </p:nvSpPr>
        <p:spPr>
          <a:xfrm>
            <a:off x="9210220" y="5622929"/>
            <a:ext cx="218847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Knewave"/>
              <a:buNone/>
            </a:pPr>
            <a:r>
              <a:rPr lang="de-DE">
                <a:latin typeface="Knewave"/>
                <a:ea typeface="Knewave"/>
                <a:cs typeface="Knewave"/>
                <a:sym typeface="Knewave"/>
              </a:rPr>
              <a:t>Version 2</a:t>
            </a:r>
            <a:endParaRPr>
              <a:latin typeface="Knewave"/>
              <a:ea typeface="Knewave"/>
              <a:cs typeface="Knewave"/>
              <a:sym typeface="Knewav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"/>
          <p:cNvSpPr txBox="1"/>
          <p:nvPr/>
        </p:nvSpPr>
        <p:spPr>
          <a:xfrm>
            <a:off x="1" y="272375"/>
            <a:ext cx="608776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2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48" name="Google Shape;248;p7"/>
          <p:cNvSpPr txBox="1"/>
          <p:nvPr/>
        </p:nvSpPr>
        <p:spPr>
          <a:xfrm>
            <a:off x="6087761" y="272375"/>
            <a:ext cx="609150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2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cxnSp>
        <p:nvCxnSpPr>
          <p:cNvPr id="249" name="Google Shape;249;p7"/>
          <p:cNvCxnSpPr/>
          <p:nvPr/>
        </p:nvCxnSpPr>
        <p:spPr>
          <a:xfrm>
            <a:off x="6087762" y="0"/>
            <a:ext cx="1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50" name="Google Shape;25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943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38633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04544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18300" y="2498317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9169" y="389923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770959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84754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156665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908500" y="2498317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8787" y="2490843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3323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4308013" y="2498317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542870" y="108245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518300" y="389923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2930122" y="3914178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7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4317684" y="3914178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7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2148300" y="5330039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7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6384754" y="248724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7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7770959" y="2498317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7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9147679" y="248724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10542870" y="2498317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7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6387570" y="389923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7756970" y="3914178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9156665" y="389923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7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10535241" y="3899230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7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7756970" y="5304014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7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9158945" y="5304014"/>
            <a:ext cx="1260000" cy="12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51926" y="550743"/>
            <a:ext cx="1656000" cy="1650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91288" y="550743"/>
            <a:ext cx="1656000" cy="1650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753926" y="554086"/>
            <a:ext cx="1656000" cy="1661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39861" y="551314"/>
            <a:ext cx="1656000" cy="16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0116" y="550743"/>
            <a:ext cx="1652742" cy="1658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309762" y="547549"/>
            <a:ext cx="1656000" cy="1661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482666" y="554086"/>
            <a:ext cx="1656000" cy="16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1496" y="3663977"/>
            <a:ext cx="1656000" cy="16636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293791" y="3656291"/>
            <a:ext cx="1656000" cy="16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8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2403955" y="3663977"/>
            <a:ext cx="1656000" cy="16636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8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126414" y="3660143"/>
            <a:ext cx="1656000" cy="1663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848873" y="3663941"/>
            <a:ext cx="1656000" cy="1663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8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571332" y="3656291"/>
            <a:ext cx="1656000" cy="1663703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8"/>
          <p:cNvSpPr txBox="1"/>
          <p:nvPr/>
        </p:nvSpPr>
        <p:spPr>
          <a:xfrm>
            <a:off x="7038854" y="2373467"/>
            <a:ext cx="16570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96" name="Google Shape;296;p8"/>
          <p:cNvSpPr txBox="1"/>
          <p:nvPr/>
        </p:nvSpPr>
        <p:spPr>
          <a:xfrm>
            <a:off x="1853201" y="2373467"/>
            <a:ext cx="16547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97" name="Google Shape;297;p8"/>
          <p:cNvSpPr txBox="1"/>
          <p:nvPr/>
        </p:nvSpPr>
        <p:spPr>
          <a:xfrm>
            <a:off x="8753927" y="2373467"/>
            <a:ext cx="165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98" name="Google Shape;298;p8"/>
          <p:cNvSpPr txBox="1"/>
          <p:nvPr/>
        </p:nvSpPr>
        <p:spPr>
          <a:xfrm>
            <a:off x="140116" y="2373467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299" name="Google Shape;299;p8"/>
          <p:cNvSpPr txBox="1"/>
          <p:nvPr/>
        </p:nvSpPr>
        <p:spPr>
          <a:xfrm>
            <a:off x="7571333" y="5467523"/>
            <a:ext cx="165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0" name="Google Shape;300;p8"/>
          <p:cNvSpPr txBox="1"/>
          <p:nvPr/>
        </p:nvSpPr>
        <p:spPr>
          <a:xfrm>
            <a:off x="683125" y="5467523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1" name="Google Shape;301;p8"/>
          <p:cNvSpPr txBox="1"/>
          <p:nvPr/>
        </p:nvSpPr>
        <p:spPr>
          <a:xfrm>
            <a:off x="2403955" y="5467523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2" name="Google Shape;302;p8"/>
          <p:cNvSpPr txBox="1"/>
          <p:nvPr/>
        </p:nvSpPr>
        <p:spPr>
          <a:xfrm>
            <a:off x="4128044" y="5467523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3" name="Google Shape;303;p8"/>
          <p:cNvSpPr txBox="1"/>
          <p:nvPr/>
        </p:nvSpPr>
        <p:spPr>
          <a:xfrm>
            <a:off x="5850502" y="5467523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4" name="Google Shape;304;p8"/>
          <p:cNvSpPr txBox="1"/>
          <p:nvPr/>
        </p:nvSpPr>
        <p:spPr>
          <a:xfrm>
            <a:off x="9297049" y="5467523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5" name="Google Shape;305;p8"/>
          <p:cNvSpPr txBox="1"/>
          <p:nvPr/>
        </p:nvSpPr>
        <p:spPr>
          <a:xfrm>
            <a:off x="10482666" y="2370060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6" name="Google Shape;306;p8"/>
          <p:cNvSpPr txBox="1"/>
          <p:nvPr/>
        </p:nvSpPr>
        <p:spPr>
          <a:xfrm>
            <a:off x="5328047" y="2379870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307" name="Google Shape;307;p8"/>
          <p:cNvSpPr txBox="1"/>
          <p:nvPr/>
        </p:nvSpPr>
        <p:spPr>
          <a:xfrm>
            <a:off x="3589485" y="2374089"/>
            <a:ext cx="16527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Knewave"/>
                <a:ea typeface="Knewave"/>
                <a:cs typeface="Knewave"/>
                <a:sym typeface="Knewave"/>
              </a:rPr>
              <a:t>non-biting</a:t>
            </a:r>
            <a:endParaRPr sz="1800">
              <a:solidFill>
                <a:schemeClr val="dk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2019-03-19T09:43:13Z</dcterms:created>
  <dc:creator>Annabel Lindner</dc:creator>
</cp:coreProperties>
</file>